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8"/>
  </p:notesMasterIdLst>
  <p:sldIdLst>
    <p:sldId id="340" r:id="rId2"/>
    <p:sldId id="593" r:id="rId3"/>
    <p:sldId id="599" r:id="rId4"/>
    <p:sldId id="598" r:id="rId5"/>
    <p:sldId id="403" r:id="rId6"/>
    <p:sldId id="325" r:id="rId7"/>
    <p:sldId id="595" r:id="rId8"/>
    <p:sldId id="596" r:id="rId9"/>
    <p:sldId id="499" r:id="rId10"/>
    <p:sldId id="291" r:id="rId11"/>
    <p:sldId id="307" r:id="rId12"/>
    <p:sldId id="368" r:id="rId13"/>
    <p:sldId id="602" r:id="rId14"/>
    <p:sldId id="601" r:id="rId15"/>
    <p:sldId id="604" r:id="rId16"/>
    <p:sldId id="600" r:id="rId17"/>
    <p:sldId id="358" r:id="rId18"/>
    <p:sldId id="359" r:id="rId19"/>
    <p:sldId id="360" r:id="rId20"/>
    <p:sldId id="379" r:id="rId21"/>
    <p:sldId id="362" r:id="rId22"/>
    <p:sldId id="430" r:id="rId23"/>
    <p:sldId id="363" r:id="rId24"/>
    <p:sldId id="326" r:id="rId25"/>
    <p:sldId id="290" r:id="rId26"/>
    <p:sldId id="366" r:id="rId27"/>
  </p:sldIdLst>
  <p:sldSz cx="9144000" cy="6858000" type="screen4x3"/>
  <p:notesSz cx="6807200" cy="9939338"/>
  <p:embeddedFontLst>
    <p:embeddedFont>
      <p:font typeface="AU Passata" panose="020B0600000101010101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HY견고딕" panose="02030600000101010101" pitchFamily="18" charset="-127"/>
      <p:regular r:id="rId37"/>
    </p:embeddedFont>
    <p:embeddedFont>
      <p:font typeface="HY헤드라인M" panose="02030600000101010101" pitchFamily="18" charset="-127"/>
      <p:regular r:id="rId38"/>
    </p:embeddedFont>
    <p:embeddedFont>
      <p:font typeface="Wingdings 2" panose="05020102010507070707" pitchFamily="18" charset="2"/>
      <p:regular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나눔스퀘어" panose="020B0600000101010101" pitchFamily="50" charset="-127"/>
      <p:regular r:id="rId42"/>
    </p:embeddedFont>
    <p:embeddedFont>
      <p:font typeface="나눔스퀘어 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6" autoAdjust="0"/>
    <p:restoredTop sz="92498" autoAdjust="0"/>
  </p:normalViewPr>
  <p:slideViewPr>
    <p:cSldViewPr snapToGrid="0">
      <p:cViewPr varScale="1">
        <p:scale>
          <a:sx n="89" d="100"/>
          <a:sy n="89" d="100"/>
        </p:scale>
        <p:origin x="66" y="3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7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gif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191070"/>
            <a:ext cx="9143999" cy="1200329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Necessity of Automated SW</a:t>
            </a:r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</a:t>
            </a:r>
            <a:b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-  Fight the </a:t>
            </a:r>
            <a:r>
              <a:rPr lang="en-US" altLang="ko-KR" sz="3600" b="1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10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11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a,b,c</a:t>
            </a:r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1,1,1:match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6:result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0:p1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</a:p>
          <a:p>
            <a:endParaRPr lang="en-US" altLang="ko-KR" dirty="0"/>
          </a:p>
          <a:p>
            <a:r>
              <a:rPr lang="en-US" altLang="ko-KR" dirty="0" err="1">
                <a:solidFill>
                  <a:schemeClr val="accent2"/>
                </a:solidFill>
              </a:rPr>
              <a:t>a,b,c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3,2,2:match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3:result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1:p2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>
                <a:solidFill>
                  <a:srgbClr val="FFC000"/>
                </a:solidFill>
              </a:rPr>
              <a:t>a,b,c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en-US" altLang="ko-KR" dirty="0" err="1">
                <a:solidFill>
                  <a:srgbClr val="FFC000"/>
                </a:solidFill>
              </a:rPr>
              <a:t>2,1,2:match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2:result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1:p3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a,b,c</a:t>
            </a:r>
            <a:r>
              <a:rPr lang="en-US" altLang="ko-KR" dirty="0">
                <a:solidFill>
                  <a:srgbClr val="00B050"/>
                </a:solidFill>
              </a:rPr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2,2,1:match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1:result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1:p4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FFC000"/>
                </a:solidFill>
              </a:rPr>
              <a:t>a,b,c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en-US" altLang="ko-KR" dirty="0" err="1">
                <a:solidFill>
                  <a:srgbClr val="FFC000"/>
                </a:solidFill>
              </a:rPr>
              <a:t>2,1,1:match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3:result</a:t>
            </a:r>
            <a:r>
              <a:rPr lang="en-US" altLang="ko-KR" dirty="0">
                <a:solidFill>
                  <a:srgbClr val="FFC000"/>
                </a:solidFill>
              </a:rPr>
              <a:t>=</a:t>
            </a:r>
            <a:r>
              <a:rPr lang="en-US" altLang="ko-KR" dirty="0" err="1">
                <a:solidFill>
                  <a:srgbClr val="FFC000"/>
                </a:solidFill>
              </a:rPr>
              <a:t>2:p5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a,b,c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1,2,1:match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2:result</a:t>
            </a:r>
            <a:r>
              <a:rPr lang="en-US" altLang="ko-KR" dirty="0">
                <a:solidFill>
                  <a:schemeClr val="accent2"/>
                </a:solidFill>
              </a:rPr>
              <a:t>=</a:t>
            </a:r>
            <a:r>
              <a:rPr lang="en-US" altLang="ko-KR" dirty="0" err="1">
                <a:solidFill>
                  <a:schemeClr val="accent2"/>
                </a:solidFill>
              </a:rPr>
              <a:t>2:p6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>
                <a:solidFill>
                  <a:srgbClr val="00B0F0"/>
                </a:solidFill>
              </a:rPr>
              <a:t>a,b,c</a:t>
            </a:r>
            <a:r>
              <a:rPr lang="en-US" altLang="ko-KR" dirty="0">
                <a:solidFill>
                  <a:srgbClr val="00B0F0"/>
                </a:solidFill>
              </a:rPr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1,1,2:match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1:result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2:p7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a,b,c</a:t>
            </a:r>
            <a:r>
              <a:rPr lang="en-US" altLang="ko-KR" dirty="0">
                <a:solidFill>
                  <a:srgbClr val="7030A0"/>
                </a:solidFill>
              </a:rPr>
              <a:t> = </a:t>
            </a:r>
            <a:r>
              <a:rPr lang="en-US" altLang="ko-KR" dirty="0" err="1">
                <a:solidFill>
                  <a:srgbClr val="7030A0"/>
                </a:solidFill>
              </a:rPr>
              <a:t>2,1,3:match</a:t>
            </a:r>
            <a:r>
              <a:rPr lang="en-US" altLang="ko-KR" dirty="0">
                <a:solidFill>
                  <a:srgbClr val="7030A0"/>
                </a:solidFill>
              </a:rPr>
              <a:t>=</a:t>
            </a:r>
            <a:r>
              <a:rPr lang="en-US" altLang="ko-KR" dirty="0" err="1">
                <a:solidFill>
                  <a:srgbClr val="7030A0"/>
                </a:solidFill>
              </a:rPr>
              <a:t>0:result</a:t>
            </a:r>
            <a:r>
              <a:rPr lang="en-US" altLang="ko-KR" dirty="0">
                <a:solidFill>
                  <a:srgbClr val="7030A0"/>
                </a:solidFill>
              </a:rPr>
              <a:t>=</a:t>
            </a:r>
            <a:r>
              <a:rPr lang="en-US" altLang="ko-KR" dirty="0" err="1">
                <a:solidFill>
                  <a:srgbClr val="7030A0"/>
                </a:solidFill>
              </a:rPr>
              <a:t>2:p8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a,b,c</a:t>
            </a:r>
            <a:r>
              <a:rPr lang="en-US" altLang="ko-KR" dirty="0">
                <a:solidFill>
                  <a:srgbClr val="00B050"/>
                </a:solidFill>
              </a:rPr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3,2,1:match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0:result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en-US" altLang="ko-KR" dirty="0" err="1">
                <a:solidFill>
                  <a:srgbClr val="00B050"/>
                </a:solidFill>
              </a:rPr>
              <a:t>2:p9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>
                <a:solidFill>
                  <a:srgbClr val="00B0F0"/>
                </a:solidFill>
              </a:rPr>
              <a:t>a,b,c</a:t>
            </a:r>
            <a:r>
              <a:rPr lang="en-US" altLang="ko-KR" dirty="0">
                <a:solidFill>
                  <a:srgbClr val="00B0F0"/>
                </a:solidFill>
              </a:rPr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2,3,1:match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0:result</a:t>
            </a:r>
            <a:r>
              <a:rPr lang="en-US" altLang="ko-KR" dirty="0">
                <a:solidFill>
                  <a:srgbClr val="00B0F0"/>
                </a:solidFill>
              </a:rPr>
              <a:t>=</a:t>
            </a:r>
            <a:r>
              <a:rPr lang="en-US" altLang="ko-KR" dirty="0" err="1">
                <a:solidFill>
                  <a:srgbClr val="00B0F0"/>
                </a:solidFill>
              </a:rPr>
              <a:t>2:p10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a,b,c</a:t>
            </a:r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4,3,2:match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0:result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 err="1">
                <a:solidFill>
                  <a:srgbClr val="FF0000"/>
                </a:solidFill>
              </a:rPr>
              <a:t>3:p11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CD7847-A8FD-4EA3-8E16-3E78CFB5D81E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a≠c</a:t>
            </a:r>
            <a:r>
              <a:rPr lang="en-US" altLang="ko-KR" dirty="0"/>
              <a:t> /\ </a:t>
            </a:r>
            <a:r>
              <a:rPr lang="en-US" altLang="ko-KR" dirty="0" err="1"/>
              <a:t>b≠c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/\ </a:t>
            </a:r>
            <a:r>
              <a:rPr lang="en-US" altLang="ko-KR" dirty="0" err="1"/>
              <a:t>a≠c</a:t>
            </a:r>
            <a:r>
              <a:rPr lang="en-US" altLang="ko-KR" dirty="0"/>
              <a:t> /\ </a:t>
            </a:r>
            <a:r>
              <a:rPr lang="en-US" altLang="ko-KR" dirty="0" err="1"/>
              <a:t>b≠c</a:t>
            </a:r>
            <a:r>
              <a:rPr lang="en-US" altLang="ko-KR" dirty="0"/>
              <a:t> (match=1)</a:t>
            </a:r>
          </a:p>
          <a:p>
            <a:r>
              <a:rPr lang="en-US" altLang="ko-KR" dirty="0"/>
              <a:t>c) </a:t>
            </a:r>
            <a:r>
              <a:rPr lang="en-US" altLang="ko-KR" dirty="0" err="1"/>
              <a:t>a≠b</a:t>
            </a:r>
            <a:r>
              <a:rPr lang="en-US" altLang="ko-KR" dirty="0"/>
              <a:t> /\ a=c /\ </a:t>
            </a:r>
            <a:r>
              <a:rPr lang="en-US" altLang="ko-KR" dirty="0" err="1"/>
              <a:t>b≠c</a:t>
            </a:r>
            <a:r>
              <a:rPr lang="en-US" altLang="ko-KR" dirty="0"/>
              <a:t> (match=2)</a:t>
            </a:r>
          </a:p>
          <a:p>
            <a:r>
              <a:rPr lang="en-US" altLang="ko-KR" dirty="0"/>
              <a:t>d)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a≠c</a:t>
            </a:r>
            <a:r>
              <a:rPr lang="en-US" altLang="ko-KR" dirty="0"/>
              <a:t> /\ b=c (match=3)</a:t>
            </a:r>
          </a:p>
          <a:p>
            <a:r>
              <a:rPr lang="en-US" altLang="ko-KR" dirty="0"/>
              <a:t>e) a=b /\ a=c /\ b=c (match=6)</a:t>
            </a:r>
          </a:p>
        </p:txBody>
      </p:sp>
    </p:spTree>
    <p:extLst>
      <p:ext uri="{BB962C8B-B14F-4D97-AF65-F5344CB8AC3E}">
        <p14:creationId xmlns:p14="http://schemas.microsoft.com/office/powerpoint/2010/main" val="12922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268288" y="-8792"/>
            <a:ext cx="8624887" cy="119221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Formal Analysis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Software 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175846" y="1106491"/>
            <a:ext cx="6705600" cy="52212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2007 ACM Turing Awardees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Prof. Edmund Clarke, Dr. Joseph </a:t>
            </a:r>
            <a:br>
              <a:rPr lang="en-US" altLang="ko-KR" dirty="0"/>
            </a:br>
            <a:r>
              <a:rPr lang="en-US" altLang="ko-KR" dirty="0" err="1"/>
              <a:t>Sipfakis</a:t>
            </a:r>
            <a:r>
              <a:rPr lang="en-US" altLang="ko-KR" dirty="0"/>
              <a:t>, Prof. E. Allen Emerson 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For the contribution of migrating </a:t>
            </a:r>
            <a:br>
              <a:rPr lang="en-US" altLang="ko-KR" dirty="0"/>
            </a:br>
            <a:r>
              <a:rPr lang="en-US" altLang="ko-KR" dirty="0"/>
              <a:t>from pure model checking research </a:t>
            </a:r>
            <a:br>
              <a:rPr lang="en-US" altLang="ko-KR" dirty="0"/>
            </a:br>
            <a:r>
              <a:rPr lang="en-US" altLang="ko-KR" dirty="0"/>
              <a:t>to industrial reality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 2013</a:t>
            </a:r>
            <a:r>
              <a:rPr lang="ko-KR" altLang="en-US"/>
              <a:t> </a:t>
            </a:r>
            <a:r>
              <a:rPr lang="en-US" altLang="ko-KR" dirty="0"/>
              <a:t>ACM Turing Awardee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Dr. Leslie </a:t>
            </a:r>
            <a:r>
              <a:rPr lang="en-US" altLang="ko-KR" dirty="0" err="1"/>
              <a:t>Lamport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For fundamental contributions to the theory and practice of distributed and concurrent systems </a:t>
            </a:r>
          </a:p>
          <a:p>
            <a:pPr lvl="2">
              <a:lnSpc>
                <a:spcPct val="130000"/>
              </a:lnSpc>
            </a:pPr>
            <a:r>
              <a:rPr lang="en-US" altLang="ko-KR" dirty="0"/>
              <a:t>Happens-before relation, sequential consistency</a:t>
            </a:r>
            <a:r>
              <a:rPr lang="en-US" altLang="ko-KR"/>
              <a:t>,   </a:t>
            </a:r>
            <a:br>
              <a:rPr lang="en-US" altLang="ko-KR"/>
            </a:br>
            <a:r>
              <a:rPr lang="en-US" altLang="ko-KR"/>
              <a:t>Bakery </a:t>
            </a:r>
            <a:r>
              <a:rPr lang="en-US" altLang="ko-KR" dirty="0"/>
              <a:t>algorithm, TLA+, and </a:t>
            </a:r>
            <a:r>
              <a:rPr lang="en-US" altLang="ko-KR" dirty="0" err="1"/>
              <a:t>LaTeX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hangingPunct="1"/>
            <a:fld id="{476F3E9A-16F3-42A2-A0EB-6A13EE12B063}" type="slidenum">
              <a:rPr lang="en-US" altLang="ko-KR" sz="140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24</a:t>
            </a:fld>
            <a:endParaRPr lang="en-US" altLang="ko-KR" sz="140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70" name="Picture 2" descr="25 Years of Model Che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8" y="1390530"/>
            <a:ext cx="15144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eslie Lam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7"/>
          <a:stretch/>
        </p:blipFill>
        <p:spPr bwMode="auto">
          <a:xfrm>
            <a:off x="6395784" y="4261120"/>
            <a:ext cx="2395179" cy="22504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dmund Clar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74" y="1548670"/>
            <a:ext cx="185419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1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334" y="281764"/>
            <a:ext cx="7886700" cy="461351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Automated SW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668" y="1076986"/>
            <a:ext cx="8348663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0443" y="1825962"/>
            <a:ext cx="34921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Human resources</a:t>
            </a:r>
            <a:r>
              <a:rPr lang="en-US" altLang="ko-KR" sz="1600" dirty="0"/>
              <a:t> are becoming </a:t>
            </a:r>
            <a:r>
              <a:rPr lang="en-US" altLang="ko-KR" sz="16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6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0045" y="1825962"/>
            <a:ext cx="41116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Computing resources</a:t>
            </a:r>
            <a:r>
              <a:rPr lang="en-US" altLang="ko-KR" sz="2000" dirty="0"/>
              <a:t> </a:t>
            </a:r>
            <a:r>
              <a:rPr lang="en-US" altLang="ko-KR" sz="1600" dirty="0"/>
              <a:t>are becoming </a:t>
            </a:r>
            <a:r>
              <a:rPr lang="en-US" altLang="ko-KR" sz="16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600" dirty="0"/>
              <a:t>Amazon AWS price: you can use thousands of CPUs @ 0.03$/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471882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Develop </a:t>
            </a:r>
            <a:r>
              <a:rPr lang="en-US" altLang="ko-KR" sz="2400" b="1" kern="0" dirty="0"/>
              <a:t>automated and scientific software testing tools</a:t>
            </a:r>
            <a:r>
              <a:rPr lang="en-US" altLang="ko-KR" sz="2100" kern="0" dirty="0"/>
              <a:t> to 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709379" y="3108245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53" y="3102941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75" y="3094410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9" y="3887319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50634" y="5476179"/>
            <a:ext cx="6046729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28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15875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165737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The Februray of a leap year has 29</a:t>
            </a:r>
            <a:r>
              <a:rPr lang="en-US" altLang="ko-KR" sz="2000" b="0" baseline="3000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27903" y="42846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1975</TotalTime>
  <Words>3940</Words>
  <Application>Microsoft Office PowerPoint</Application>
  <PresentationFormat>화면 슬라이드 쇼(4:3)</PresentationFormat>
  <Paragraphs>549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Arial</vt:lpstr>
      <vt:lpstr>HY견고딕</vt:lpstr>
      <vt:lpstr>굴림</vt:lpstr>
      <vt:lpstr>HY헤드라인M</vt:lpstr>
      <vt:lpstr>나눔스퀘어</vt:lpstr>
      <vt:lpstr>Wingdings</vt:lpstr>
      <vt:lpstr>Wingdings 2</vt:lpstr>
      <vt:lpstr>Calibri</vt:lpstr>
      <vt:lpstr>맑은 고딕</vt:lpstr>
      <vt:lpstr>AU Passata</vt:lpstr>
      <vt:lpstr>나눔바른고딕</vt:lpstr>
      <vt:lpstr>나눔스퀘어 Bold</vt:lpstr>
      <vt:lpstr>Calibri Light</vt:lpstr>
      <vt:lpstr>Courier New</vt:lpstr>
      <vt:lpstr>Office 테마</vt:lpstr>
      <vt:lpstr>PowerPoint 프레젠테이션</vt:lpstr>
      <vt:lpstr>SW Testing is Very Complex and Difficult Task </vt:lpstr>
      <vt:lpstr>Summary: What is (the essense of) Software?</vt:lpstr>
      <vt:lpstr>Static SW Code vs. Dynamic SW Executions</vt:lpstr>
      <vt:lpstr>Software Development Cycle</vt:lpstr>
      <vt:lpstr> Software        v.s.      Magic Circle (마법진) 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More Concurrency Bugs</vt:lpstr>
      <vt:lpstr>Formal Analysis of Software </vt:lpstr>
      <vt:lpstr>Significance of Automated SW Testing</vt:lpstr>
      <vt:lpstr>Summary: What is (the essense of) Software?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Windows 사용자</cp:lastModifiedBy>
  <cp:revision>425</cp:revision>
  <cp:lastPrinted>2022-09-05T23:36:00Z</cp:lastPrinted>
  <dcterms:created xsi:type="dcterms:W3CDTF">2019-11-07T02:11:53Z</dcterms:created>
  <dcterms:modified xsi:type="dcterms:W3CDTF">2023-03-07T05:22:55Z</dcterms:modified>
</cp:coreProperties>
</file>